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4249" autoAdjust="0"/>
  </p:normalViewPr>
  <p:slideViewPr>
    <p:cSldViewPr snapToGrid="0">
      <p:cViewPr varScale="1">
        <p:scale>
          <a:sx n="82" d="100"/>
          <a:sy n="82" d="100"/>
        </p:scale>
        <p:origin x="11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113CF-3C22-41E1-BA6E-90095A8303F7}" type="datetimeFigureOut">
              <a:rPr lang="pt-BR" smtClean="0"/>
              <a:t>14/05/2026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C901C-1A91-41E7-A2BB-46B7CE7C1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93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106A9-A8AF-4DEA-94FE-961CFF14F82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46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2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982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608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438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379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34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40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36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8244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035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008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870D6-9719-4375-A360-4BCC5622CC78}" type="datetimeFigureOut">
              <a:rPr lang="pt-BR" smtClean="0"/>
              <a:t>14/05/2026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4FFA-1A15-49C6-A846-5D26B08E58E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721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8" name="Conector reto 377"/>
          <p:cNvCxnSpPr/>
          <p:nvPr/>
        </p:nvCxnSpPr>
        <p:spPr>
          <a:xfrm>
            <a:off x="0" y="1144738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CaixaDeTexto 152"/>
          <p:cNvSpPr txBox="1"/>
          <p:nvPr/>
        </p:nvSpPr>
        <p:spPr>
          <a:xfrm>
            <a:off x="2159283" y="83520"/>
            <a:ext cx="9485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FLUXOGRAMA – Autorização de Aplicação e Resgate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0" name="Conector reto 439">
            <a:extLst>
              <a:ext uri="{FF2B5EF4-FFF2-40B4-BE49-F238E27FC236}">
                <a16:creationId xmlns:a16="http://schemas.microsoft.com/office/drawing/2014/main" id="{1454B1E4-6841-4DFF-94AC-2163974E3F1E}"/>
              </a:ext>
            </a:extLst>
          </p:cNvPr>
          <p:cNvCxnSpPr>
            <a:cxnSpLocks/>
          </p:cNvCxnSpPr>
          <p:nvPr/>
        </p:nvCxnSpPr>
        <p:spPr>
          <a:xfrm>
            <a:off x="3235189" y="719823"/>
            <a:ext cx="0" cy="6064232"/>
          </a:xfrm>
          <a:prstGeom prst="line">
            <a:avLst/>
          </a:prstGeom>
          <a:ln>
            <a:solidFill>
              <a:schemeClr val="accent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CaixaDeTexto 441">
            <a:extLst>
              <a:ext uri="{FF2B5EF4-FFF2-40B4-BE49-F238E27FC236}">
                <a16:creationId xmlns:a16="http://schemas.microsoft.com/office/drawing/2014/main" id="{7295CD4B-704A-42EA-AD0E-268F91C49362}"/>
              </a:ext>
            </a:extLst>
          </p:cNvPr>
          <p:cNvSpPr txBox="1"/>
          <p:nvPr/>
        </p:nvSpPr>
        <p:spPr>
          <a:xfrm>
            <a:off x="3229556" y="758466"/>
            <a:ext cx="2841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Consultoria de Investimentos</a:t>
            </a:r>
          </a:p>
        </p:txBody>
      </p:sp>
      <p:sp>
        <p:nvSpPr>
          <p:cNvPr id="478" name="Elipse 477">
            <a:extLst>
              <a:ext uri="{FF2B5EF4-FFF2-40B4-BE49-F238E27FC236}">
                <a16:creationId xmlns:a16="http://schemas.microsoft.com/office/drawing/2014/main" id="{929E1A91-C978-44C8-A591-2C70F51691DE}"/>
              </a:ext>
            </a:extLst>
          </p:cNvPr>
          <p:cNvSpPr/>
          <p:nvPr/>
        </p:nvSpPr>
        <p:spPr>
          <a:xfrm>
            <a:off x="624476" y="1200227"/>
            <a:ext cx="869532" cy="70026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9" name="CaixaDeTexto 478">
            <a:extLst>
              <a:ext uri="{FF2B5EF4-FFF2-40B4-BE49-F238E27FC236}">
                <a16:creationId xmlns:a16="http://schemas.microsoft.com/office/drawing/2014/main" id="{8A9FEF28-0884-469D-A696-276473063FAA}"/>
              </a:ext>
            </a:extLst>
          </p:cNvPr>
          <p:cNvSpPr txBox="1"/>
          <p:nvPr/>
        </p:nvSpPr>
        <p:spPr>
          <a:xfrm>
            <a:off x="750025" y="1408216"/>
            <a:ext cx="6184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Início</a:t>
            </a:r>
            <a:endParaRPr lang="pt-B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0" name="Retângulo de cantos arredondados 3">
            <a:extLst>
              <a:ext uri="{FF2B5EF4-FFF2-40B4-BE49-F238E27FC236}">
                <a16:creationId xmlns:a16="http://schemas.microsoft.com/office/drawing/2014/main" id="{B2075DF8-BF1B-471F-A100-5FB0416E6102}"/>
              </a:ext>
            </a:extLst>
          </p:cNvPr>
          <p:cNvSpPr/>
          <p:nvPr/>
        </p:nvSpPr>
        <p:spPr>
          <a:xfrm>
            <a:off x="259770" y="2196795"/>
            <a:ext cx="1598945" cy="1195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1. Percepção da necessidade de aplicação ou resgate</a:t>
            </a:r>
          </a:p>
        </p:txBody>
      </p:sp>
      <p:sp>
        <p:nvSpPr>
          <p:cNvPr id="129" name="Elipse 128">
            <a:extLst>
              <a:ext uri="{FF2B5EF4-FFF2-40B4-BE49-F238E27FC236}">
                <a16:creationId xmlns:a16="http://schemas.microsoft.com/office/drawing/2014/main" id="{CA59290D-E24D-4231-9EC3-66AB185694EB}"/>
              </a:ext>
            </a:extLst>
          </p:cNvPr>
          <p:cNvSpPr/>
          <p:nvPr/>
        </p:nvSpPr>
        <p:spPr>
          <a:xfrm>
            <a:off x="10209248" y="1497683"/>
            <a:ext cx="1189271" cy="8056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CaixaDeTexto 129">
            <a:extLst>
              <a:ext uri="{FF2B5EF4-FFF2-40B4-BE49-F238E27FC236}">
                <a16:creationId xmlns:a16="http://schemas.microsoft.com/office/drawing/2014/main" id="{B3B1EA94-7B70-4217-B2C5-D00402385E00}"/>
              </a:ext>
            </a:extLst>
          </p:cNvPr>
          <p:cNvSpPr txBox="1"/>
          <p:nvPr/>
        </p:nvSpPr>
        <p:spPr>
          <a:xfrm>
            <a:off x="10520832" y="1718784"/>
            <a:ext cx="566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Fim</a:t>
            </a:r>
            <a:endParaRPr lang="pt-B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CaixaDeTexto 147">
            <a:extLst>
              <a:ext uri="{FF2B5EF4-FFF2-40B4-BE49-F238E27FC236}">
                <a16:creationId xmlns:a16="http://schemas.microsoft.com/office/drawing/2014/main" id="{40E8080E-35BA-4B49-AC1D-3685E37BC37C}"/>
              </a:ext>
            </a:extLst>
          </p:cNvPr>
          <p:cNvSpPr txBox="1"/>
          <p:nvPr/>
        </p:nvSpPr>
        <p:spPr>
          <a:xfrm>
            <a:off x="223036" y="744633"/>
            <a:ext cx="2679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Gestor de Recursos</a:t>
            </a:r>
          </a:p>
        </p:txBody>
      </p:sp>
      <p:sp>
        <p:nvSpPr>
          <p:cNvPr id="154" name="Retângulo de cantos arredondados 3">
            <a:extLst>
              <a:ext uri="{FF2B5EF4-FFF2-40B4-BE49-F238E27FC236}">
                <a16:creationId xmlns:a16="http://schemas.microsoft.com/office/drawing/2014/main" id="{59602F55-6262-4CF7-91D8-BD96B1B6373F}"/>
              </a:ext>
            </a:extLst>
          </p:cNvPr>
          <p:cNvSpPr/>
          <p:nvPr/>
        </p:nvSpPr>
        <p:spPr>
          <a:xfrm>
            <a:off x="247638" y="4445831"/>
            <a:ext cx="1648243" cy="737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3. Preencher Termo de Análise</a:t>
            </a:r>
          </a:p>
        </p:txBody>
      </p:sp>
      <p:cxnSp>
        <p:nvCxnSpPr>
          <p:cNvPr id="177" name="Conector reto 176">
            <a:extLst>
              <a:ext uri="{FF2B5EF4-FFF2-40B4-BE49-F238E27FC236}">
                <a16:creationId xmlns:a16="http://schemas.microsoft.com/office/drawing/2014/main" id="{7B3C76AE-E850-47BB-8298-464C87CAEC93}"/>
              </a:ext>
            </a:extLst>
          </p:cNvPr>
          <p:cNvCxnSpPr>
            <a:cxnSpLocks/>
          </p:cNvCxnSpPr>
          <p:nvPr/>
        </p:nvCxnSpPr>
        <p:spPr>
          <a:xfrm>
            <a:off x="6096000" y="719823"/>
            <a:ext cx="0" cy="6041514"/>
          </a:xfrm>
          <a:prstGeom prst="line">
            <a:avLst/>
          </a:prstGeom>
          <a:ln>
            <a:solidFill>
              <a:schemeClr val="accent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Fluxograma: Decisão 250">
            <a:extLst>
              <a:ext uri="{FF2B5EF4-FFF2-40B4-BE49-F238E27FC236}">
                <a16:creationId xmlns:a16="http://schemas.microsoft.com/office/drawing/2014/main" id="{7E110E9C-53D1-4407-B171-CD5452E38E88}"/>
              </a:ext>
            </a:extLst>
          </p:cNvPr>
          <p:cNvSpPr/>
          <p:nvPr/>
        </p:nvSpPr>
        <p:spPr>
          <a:xfrm>
            <a:off x="6438594" y="2116056"/>
            <a:ext cx="997692" cy="89393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C1E607A6-2C60-4854-9887-66B944AADA60}"/>
              </a:ext>
            </a:extLst>
          </p:cNvPr>
          <p:cNvSpPr txBox="1"/>
          <p:nvPr/>
        </p:nvSpPr>
        <p:spPr>
          <a:xfrm>
            <a:off x="9711923" y="758466"/>
            <a:ext cx="21839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Diretoria</a:t>
            </a:r>
          </a:p>
        </p:txBody>
      </p:sp>
      <p:cxnSp>
        <p:nvCxnSpPr>
          <p:cNvPr id="70" name="Conector de seta reta 379">
            <a:extLst>
              <a:ext uri="{FF2B5EF4-FFF2-40B4-BE49-F238E27FC236}">
                <a16:creationId xmlns:a16="http://schemas.microsoft.com/office/drawing/2014/main" id="{AC8A18D3-392F-44DE-A265-669BF9011321}"/>
              </a:ext>
            </a:extLst>
          </p:cNvPr>
          <p:cNvCxnSpPr>
            <a:cxnSpLocks/>
            <a:stCxn id="209" idx="2"/>
            <a:endCxn id="154" idx="0"/>
          </p:cNvCxnSpPr>
          <p:nvPr/>
        </p:nvCxnSpPr>
        <p:spPr>
          <a:xfrm rot="5400000">
            <a:off x="2243909" y="1991125"/>
            <a:ext cx="1282557" cy="362685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92677FC6-ABD9-4170-A16A-6871507AD0B0}"/>
              </a:ext>
            </a:extLst>
          </p:cNvPr>
          <p:cNvSpPr txBox="1"/>
          <p:nvPr/>
        </p:nvSpPr>
        <p:spPr>
          <a:xfrm>
            <a:off x="7348804" y="1633702"/>
            <a:ext cx="627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</a:p>
        </p:txBody>
      </p:sp>
      <p:sp>
        <p:nvSpPr>
          <p:cNvPr id="200" name="CaixaDeTexto 199">
            <a:extLst>
              <a:ext uri="{FF2B5EF4-FFF2-40B4-BE49-F238E27FC236}">
                <a16:creationId xmlns:a16="http://schemas.microsoft.com/office/drawing/2014/main" id="{27145DC5-FC69-44BC-A241-27FABE353C58}"/>
              </a:ext>
            </a:extLst>
          </p:cNvPr>
          <p:cNvSpPr txBox="1"/>
          <p:nvPr/>
        </p:nvSpPr>
        <p:spPr>
          <a:xfrm>
            <a:off x="6470379" y="2455659"/>
            <a:ext cx="9728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>
                <a:latin typeface="Arial" panose="020B0604020202020204" pitchFamily="34" charset="0"/>
                <a:cs typeface="Arial" panose="020B0604020202020204" pitchFamily="34" charset="0"/>
              </a:rPr>
              <a:t>Aprovou</a:t>
            </a:r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201" name="Conector de seta reta 379">
            <a:extLst>
              <a:ext uri="{FF2B5EF4-FFF2-40B4-BE49-F238E27FC236}">
                <a16:creationId xmlns:a16="http://schemas.microsoft.com/office/drawing/2014/main" id="{D6E3B1B7-6180-4512-AA21-97C8B6CBE4D1}"/>
              </a:ext>
            </a:extLst>
          </p:cNvPr>
          <p:cNvCxnSpPr>
            <a:cxnSpLocks/>
            <a:stCxn id="200" idx="3"/>
            <a:endCxn id="202" idx="0"/>
          </p:cNvCxnSpPr>
          <p:nvPr/>
        </p:nvCxnSpPr>
        <p:spPr>
          <a:xfrm>
            <a:off x="7443243" y="2571075"/>
            <a:ext cx="927765" cy="31421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tângulo de cantos arredondados 3">
            <a:extLst>
              <a:ext uri="{FF2B5EF4-FFF2-40B4-BE49-F238E27FC236}">
                <a16:creationId xmlns:a16="http://schemas.microsoft.com/office/drawing/2014/main" id="{C41823CB-49EB-4920-A1EC-A145E61A5993}"/>
              </a:ext>
            </a:extLst>
          </p:cNvPr>
          <p:cNvSpPr/>
          <p:nvPr/>
        </p:nvSpPr>
        <p:spPr>
          <a:xfrm>
            <a:off x="7592028" y="5713261"/>
            <a:ext cx="1557960" cy="5152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5. Registrar em  ata e comunicar Diretoria</a:t>
            </a:r>
          </a:p>
        </p:txBody>
      </p:sp>
      <p:sp>
        <p:nvSpPr>
          <p:cNvPr id="209" name="Retângulo de cantos arredondados 3">
            <a:extLst>
              <a:ext uri="{FF2B5EF4-FFF2-40B4-BE49-F238E27FC236}">
                <a16:creationId xmlns:a16="http://schemas.microsoft.com/office/drawing/2014/main" id="{570E15F0-0ED5-40BA-AB15-FFFA538906D6}"/>
              </a:ext>
            </a:extLst>
          </p:cNvPr>
          <p:cNvSpPr/>
          <p:nvPr/>
        </p:nvSpPr>
        <p:spPr>
          <a:xfrm>
            <a:off x="3777047" y="2425484"/>
            <a:ext cx="1843134" cy="737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2. Elaborar parecer, análise ou sugestão da alocação</a:t>
            </a:r>
          </a:p>
        </p:txBody>
      </p:sp>
      <p:sp>
        <p:nvSpPr>
          <p:cNvPr id="263" name="CaixaDeTexto 262">
            <a:extLst>
              <a:ext uri="{FF2B5EF4-FFF2-40B4-BE49-F238E27FC236}">
                <a16:creationId xmlns:a16="http://schemas.microsoft.com/office/drawing/2014/main" id="{625392E6-2E04-41F5-93D7-EDFA896FB05D}"/>
              </a:ext>
            </a:extLst>
          </p:cNvPr>
          <p:cNvSpPr txBox="1"/>
          <p:nvPr/>
        </p:nvSpPr>
        <p:spPr>
          <a:xfrm>
            <a:off x="8285494" y="3627708"/>
            <a:ext cx="627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B616FD0C-56D8-5DC4-078C-6AE4CC7DCE00}"/>
              </a:ext>
            </a:extLst>
          </p:cNvPr>
          <p:cNvCxnSpPr>
            <a:cxnSpLocks/>
          </p:cNvCxnSpPr>
          <p:nvPr/>
        </p:nvCxnSpPr>
        <p:spPr>
          <a:xfrm>
            <a:off x="9215535" y="779933"/>
            <a:ext cx="0" cy="6041514"/>
          </a:xfrm>
          <a:prstGeom prst="line">
            <a:avLst/>
          </a:prstGeom>
          <a:ln>
            <a:solidFill>
              <a:schemeClr val="accent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5FFC82E-D1BA-066D-F0D0-2F7E4C95F401}"/>
              </a:ext>
            </a:extLst>
          </p:cNvPr>
          <p:cNvSpPr txBox="1"/>
          <p:nvPr/>
        </p:nvSpPr>
        <p:spPr>
          <a:xfrm>
            <a:off x="4702753" y="803791"/>
            <a:ext cx="61208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Comitê de Investimentos</a:t>
            </a:r>
          </a:p>
        </p:txBody>
      </p:sp>
      <p:cxnSp>
        <p:nvCxnSpPr>
          <p:cNvPr id="23" name="Conector de Seta Reta 22">
            <a:extLst>
              <a:ext uri="{FF2B5EF4-FFF2-40B4-BE49-F238E27FC236}">
                <a16:creationId xmlns:a16="http://schemas.microsoft.com/office/drawing/2014/main" id="{B89D7872-0A04-43CF-E15C-907FDB74E40F}"/>
              </a:ext>
            </a:extLst>
          </p:cNvPr>
          <p:cNvCxnSpPr>
            <a:cxnSpLocks/>
            <a:stCxn id="480" idx="3"/>
            <a:endCxn id="6" idx="1"/>
          </p:cNvCxnSpPr>
          <p:nvPr/>
        </p:nvCxnSpPr>
        <p:spPr>
          <a:xfrm flipV="1">
            <a:off x="1858715" y="2794380"/>
            <a:ext cx="35504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>
            <a:extLst>
              <a:ext uri="{FF2B5EF4-FFF2-40B4-BE49-F238E27FC236}">
                <a16:creationId xmlns:a16="http://schemas.microsoft.com/office/drawing/2014/main" id="{4B0A57B1-8466-E8B8-C557-B890967064FE}"/>
              </a:ext>
            </a:extLst>
          </p:cNvPr>
          <p:cNvCxnSpPr>
            <a:cxnSpLocks/>
            <a:stCxn id="478" idx="4"/>
            <a:endCxn id="480" idx="0"/>
          </p:cNvCxnSpPr>
          <p:nvPr/>
        </p:nvCxnSpPr>
        <p:spPr>
          <a:xfrm>
            <a:off x="1059242" y="1900490"/>
            <a:ext cx="1" cy="2963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Retângulo de cantos arredondados 3">
            <a:extLst>
              <a:ext uri="{FF2B5EF4-FFF2-40B4-BE49-F238E27FC236}">
                <a16:creationId xmlns:a16="http://schemas.microsoft.com/office/drawing/2014/main" id="{AEB2CA50-07E7-C973-3C91-A6724D45777B}"/>
              </a:ext>
            </a:extLst>
          </p:cNvPr>
          <p:cNvSpPr/>
          <p:nvPr/>
        </p:nvSpPr>
        <p:spPr>
          <a:xfrm>
            <a:off x="6287920" y="4390273"/>
            <a:ext cx="1300663" cy="7933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4. Analisar Termo de Análise e Parecer (se houver) e deliberar.</a:t>
            </a:r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4B6C5168-BAEE-D7A3-4A2F-585E20668077}"/>
              </a:ext>
            </a:extLst>
          </p:cNvPr>
          <p:cNvCxnSpPr>
            <a:stCxn id="154" idx="3"/>
            <a:endCxn id="451" idx="1"/>
          </p:cNvCxnSpPr>
          <p:nvPr/>
        </p:nvCxnSpPr>
        <p:spPr>
          <a:xfrm flipV="1">
            <a:off x="1895881" y="4786947"/>
            <a:ext cx="4392039" cy="27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uxograma: Documento 12">
            <a:extLst>
              <a:ext uri="{FF2B5EF4-FFF2-40B4-BE49-F238E27FC236}">
                <a16:creationId xmlns:a16="http://schemas.microsoft.com/office/drawing/2014/main" id="{11F2E507-3D8A-8738-F3A2-A778F41412B4}"/>
              </a:ext>
            </a:extLst>
          </p:cNvPr>
          <p:cNvSpPr/>
          <p:nvPr/>
        </p:nvSpPr>
        <p:spPr>
          <a:xfrm>
            <a:off x="10326967" y="2803620"/>
            <a:ext cx="993331" cy="612648"/>
          </a:xfrm>
          <a:prstGeom prst="flowChartDocumen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Arquivar documentos</a:t>
            </a:r>
          </a:p>
        </p:txBody>
      </p:sp>
      <p:cxnSp>
        <p:nvCxnSpPr>
          <p:cNvPr id="16" name="Conector: Angulado 15">
            <a:extLst>
              <a:ext uri="{FF2B5EF4-FFF2-40B4-BE49-F238E27FC236}">
                <a16:creationId xmlns:a16="http://schemas.microsoft.com/office/drawing/2014/main" id="{FDEE4EA1-6764-6FE8-2E6A-1EBFFA6BDC58}"/>
              </a:ext>
            </a:extLst>
          </p:cNvPr>
          <p:cNvCxnSpPr>
            <a:cxnSpLocks/>
            <a:stCxn id="251" idx="0"/>
            <a:endCxn id="13" idx="1"/>
          </p:cNvCxnSpPr>
          <p:nvPr/>
        </p:nvCxnSpPr>
        <p:spPr>
          <a:xfrm rot="16200000" flipH="1">
            <a:off x="8135259" y="918237"/>
            <a:ext cx="993888" cy="3389527"/>
          </a:xfrm>
          <a:prstGeom prst="bentConnector4">
            <a:avLst>
              <a:gd name="adj1" fmla="val -23001"/>
              <a:gd name="adj2" fmla="val 573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do 30">
            <a:extLst>
              <a:ext uri="{FF2B5EF4-FFF2-40B4-BE49-F238E27FC236}">
                <a16:creationId xmlns:a16="http://schemas.microsoft.com/office/drawing/2014/main" id="{271D94A2-D6ED-5B1B-B963-B4E5650D9AB3}"/>
              </a:ext>
            </a:extLst>
          </p:cNvPr>
          <p:cNvCxnSpPr>
            <a:stCxn id="451" idx="0"/>
            <a:endCxn id="251" idx="2"/>
          </p:cNvCxnSpPr>
          <p:nvPr/>
        </p:nvCxnSpPr>
        <p:spPr>
          <a:xfrm rot="16200000" flipV="1">
            <a:off x="6247707" y="3699728"/>
            <a:ext cx="1380278" cy="81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ângulo de cantos arredondados 3">
            <a:extLst>
              <a:ext uri="{FF2B5EF4-FFF2-40B4-BE49-F238E27FC236}">
                <a16:creationId xmlns:a16="http://schemas.microsoft.com/office/drawing/2014/main" id="{93F92240-F103-E129-413E-2B973FC2D9C4}"/>
              </a:ext>
            </a:extLst>
          </p:cNvPr>
          <p:cNvSpPr/>
          <p:nvPr/>
        </p:nvSpPr>
        <p:spPr>
          <a:xfrm>
            <a:off x="10086591" y="5696966"/>
            <a:ext cx="1557960" cy="531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6. Realizar movimentação</a:t>
            </a:r>
          </a:p>
        </p:txBody>
      </p:sp>
      <p:sp>
        <p:nvSpPr>
          <p:cNvPr id="6" name="Fluxograma: Decisão 5">
            <a:extLst>
              <a:ext uri="{FF2B5EF4-FFF2-40B4-BE49-F238E27FC236}">
                <a16:creationId xmlns:a16="http://schemas.microsoft.com/office/drawing/2014/main" id="{B36F3B01-059F-29A0-D36D-72FC82AD18E4}"/>
              </a:ext>
            </a:extLst>
          </p:cNvPr>
          <p:cNvSpPr/>
          <p:nvPr/>
        </p:nvSpPr>
        <p:spPr>
          <a:xfrm>
            <a:off x="2213764" y="2347410"/>
            <a:ext cx="997692" cy="893939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B683923-2463-5531-E23C-82CF65E3A2E6}"/>
              </a:ext>
            </a:extLst>
          </p:cNvPr>
          <p:cNvSpPr txBox="1"/>
          <p:nvPr/>
        </p:nvSpPr>
        <p:spPr>
          <a:xfrm>
            <a:off x="2238592" y="2609713"/>
            <a:ext cx="972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>
                <a:latin typeface="Arial" panose="020B0604020202020204" pitchFamily="34" charset="0"/>
                <a:cs typeface="Arial" panose="020B0604020202020204" pitchFamily="34" charset="0"/>
              </a:rPr>
              <a:t>Solicitar Parecer?</a:t>
            </a:r>
            <a:endParaRPr lang="pt-B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E0BD3C92-BCC1-C992-A9D8-EAB67197722B}"/>
              </a:ext>
            </a:extLst>
          </p:cNvPr>
          <p:cNvCxnSpPr>
            <a:stCxn id="9" idx="3"/>
            <a:endCxn id="209" idx="1"/>
          </p:cNvCxnSpPr>
          <p:nvPr/>
        </p:nvCxnSpPr>
        <p:spPr>
          <a:xfrm>
            <a:off x="3211456" y="2794379"/>
            <a:ext cx="56559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: Angulado 24">
            <a:extLst>
              <a:ext uri="{FF2B5EF4-FFF2-40B4-BE49-F238E27FC236}">
                <a16:creationId xmlns:a16="http://schemas.microsoft.com/office/drawing/2014/main" id="{A8D159BC-ED1A-275B-C07D-D8780630D02C}"/>
              </a:ext>
            </a:extLst>
          </p:cNvPr>
          <p:cNvCxnSpPr>
            <a:stCxn id="6" idx="2"/>
            <a:endCxn id="154" idx="0"/>
          </p:cNvCxnSpPr>
          <p:nvPr/>
        </p:nvCxnSpPr>
        <p:spPr>
          <a:xfrm rot="5400000">
            <a:off x="1289944" y="3023165"/>
            <a:ext cx="1204482" cy="1640850"/>
          </a:xfrm>
          <a:prstGeom prst="bentConnector3">
            <a:avLst>
              <a:gd name="adj1" fmla="val 2676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de cantos arredondados 3">
            <a:extLst>
              <a:ext uri="{FF2B5EF4-FFF2-40B4-BE49-F238E27FC236}">
                <a16:creationId xmlns:a16="http://schemas.microsoft.com/office/drawing/2014/main" id="{1A6AA308-1881-1B25-41FB-57284099B60B}"/>
              </a:ext>
            </a:extLst>
          </p:cNvPr>
          <p:cNvSpPr/>
          <p:nvPr/>
        </p:nvSpPr>
        <p:spPr>
          <a:xfrm>
            <a:off x="10086591" y="4755592"/>
            <a:ext cx="1557960" cy="531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7. Preencher Formulário APR no sistema UNO</a:t>
            </a:r>
          </a:p>
        </p:txBody>
      </p:sp>
      <p:sp>
        <p:nvSpPr>
          <p:cNvPr id="48" name="Retângulo de cantos arredondados 3">
            <a:extLst>
              <a:ext uri="{FF2B5EF4-FFF2-40B4-BE49-F238E27FC236}">
                <a16:creationId xmlns:a16="http://schemas.microsoft.com/office/drawing/2014/main" id="{7D20DB67-81BE-F027-9FD0-CEDEF24367C2}"/>
              </a:ext>
            </a:extLst>
          </p:cNvPr>
          <p:cNvSpPr/>
          <p:nvPr/>
        </p:nvSpPr>
        <p:spPr>
          <a:xfrm>
            <a:off x="10044653" y="3815930"/>
            <a:ext cx="1557960" cy="531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8. Publicar </a:t>
            </a:r>
            <a:r>
              <a:rPr lang="pt-BR" sz="1000" dirty="0" err="1">
                <a:latin typeface="Arial" panose="020B0604020202020204" pitchFamily="34" charset="0"/>
                <a:cs typeface="Arial" panose="020B0604020202020204" pitchFamily="34" charset="0"/>
              </a:rPr>
              <a:t>APRs</a:t>
            </a: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 no site</a:t>
            </a:r>
          </a:p>
        </p:txBody>
      </p:sp>
      <p:sp>
        <p:nvSpPr>
          <p:cNvPr id="57" name="CaixaDeTexto 56">
            <a:extLst>
              <a:ext uri="{FF2B5EF4-FFF2-40B4-BE49-F238E27FC236}">
                <a16:creationId xmlns:a16="http://schemas.microsoft.com/office/drawing/2014/main" id="{AE93CDD1-4839-0AD6-E72B-2E1BB765822A}"/>
              </a:ext>
            </a:extLst>
          </p:cNvPr>
          <p:cNvSpPr txBox="1"/>
          <p:nvPr/>
        </p:nvSpPr>
        <p:spPr>
          <a:xfrm>
            <a:off x="1677673" y="3306556"/>
            <a:ext cx="627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701D3698-2CB2-3F14-8FFF-7D36DD3F8B21}"/>
              </a:ext>
            </a:extLst>
          </p:cNvPr>
          <p:cNvSpPr txBox="1"/>
          <p:nvPr/>
        </p:nvSpPr>
        <p:spPr>
          <a:xfrm>
            <a:off x="3137092" y="2544506"/>
            <a:ext cx="627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</a:p>
        </p:txBody>
      </p:sp>
      <p:cxnSp>
        <p:nvCxnSpPr>
          <p:cNvPr id="60" name="Conector de Seta Reta 59">
            <a:extLst>
              <a:ext uri="{FF2B5EF4-FFF2-40B4-BE49-F238E27FC236}">
                <a16:creationId xmlns:a16="http://schemas.microsoft.com/office/drawing/2014/main" id="{8FB2A25A-15E6-2D73-206F-2F3B908FA5A6}"/>
              </a:ext>
            </a:extLst>
          </p:cNvPr>
          <p:cNvCxnSpPr>
            <a:stCxn id="202" idx="3"/>
            <a:endCxn id="41" idx="1"/>
          </p:cNvCxnSpPr>
          <p:nvPr/>
        </p:nvCxnSpPr>
        <p:spPr>
          <a:xfrm flipV="1">
            <a:off x="9149988" y="5962748"/>
            <a:ext cx="936603" cy="8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de Seta Reta 62">
            <a:extLst>
              <a:ext uri="{FF2B5EF4-FFF2-40B4-BE49-F238E27FC236}">
                <a16:creationId xmlns:a16="http://schemas.microsoft.com/office/drawing/2014/main" id="{58CB38A1-7EA0-6BD6-BDBA-1F4490D93378}"/>
              </a:ext>
            </a:extLst>
          </p:cNvPr>
          <p:cNvCxnSpPr>
            <a:stCxn id="41" idx="0"/>
            <a:endCxn id="46" idx="2"/>
          </p:cNvCxnSpPr>
          <p:nvPr/>
        </p:nvCxnSpPr>
        <p:spPr>
          <a:xfrm flipV="1">
            <a:off x="10865571" y="5287155"/>
            <a:ext cx="0" cy="409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Conector de Seta Reta 448">
            <a:extLst>
              <a:ext uri="{FF2B5EF4-FFF2-40B4-BE49-F238E27FC236}">
                <a16:creationId xmlns:a16="http://schemas.microsoft.com/office/drawing/2014/main" id="{8AA9ACB5-E8E9-37CC-B369-06033AA24B0F}"/>
              </a:ext>
            </a:extLst>
          </p:cNvPr>
          <p:cNvCxnSpPr/>
          <p:nvPr/>
        </p:nvCxnSpPr>
        <p:spPr>
          <a:xfrm flipV="1">
            <a:off x="10845428" y="4347493"/>
            <a:ext cx="0" cy="409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Conector de Seta Reta 449">
            <a:extLst>
              <a:ext uri="{FF2B5EF4-FFF2-40B4-BE49-F238E27FC236}">
                <a16:creationId xmlns:a16="http://schemas.microsoft.com/office/drawing/2014/main" id="{10A2D66E-8248-A717-4A48-124A9E4410ED}"/>
              </a:ext>
            </a:extLst>
          </p:cNvPr>
          <p:cNvCxnSpPr>
            <a:cxnSpLocks/>
            <a:stCxn id="48" idx="0"/>
            <a:endCxn id="13" idx="2"/>
          </p:cNvCxnSpPr>
          <p:nvPr/>
        </p:nvCxnSpPr>
        <p:spPr>
          <a:xfrm flipV="1">
            <a:off x="10823633" y="3375765"/>
            <a:ext cx="0" cy="440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Conector de Seta Reta 452">
            <a:extLst>
              <a:ext uri="{FF2B5EF4-FFF2-40B4-BE49-F238E27FC236}">
                <a16:creationId xmlns:a16="http://schemas.microsoft.com/office/drawing/2014/main" id="{AFACF962-2A04-2028-D663-F20713B7BB32}"/>
              </a:ext>
            </a:extLst>
          </p:cNvPr>
          <p:cNvCxnSpPr>
            <a:cxnSpLocks/>
            <a:endCxn id="129" idx="4"/>
          </p:cNvCxnSpPr>
          <p:nvPr/>
        </p:nvCxnSpPr>
        <p:spPr>
          <a:xfrm flipH="1" flipV="1">
            <a:off x="10803884" y="2303297"/>
            <a:ext cx="2863" cy="472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2083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32A78465D21943B20E6B7E93116FD5" ma:contentTypeVersion="18" ma:contentTypeDescription="Crie um novo documento." ma:contentTypeScope="" ma:versionID="15c5c876a1b285b33c582ff5eff2c006">
  <xsd:schema xmlns:xsd="http://www.w3.org/2001/XMLSchema" xmlns:xs="http://www.w3.org/2001/XMLSchema" xmlns:p="http://schemas.microsoft.com/office/2006/metadata/properties" xmlns:ns2="e591e4b8-d87e-46f2-b65d-674af47c8d4e" xmlns:ns3="54ed6347-2866-4686-b5b1-c7df6d3cd541" targetNamespace="http://schemas.microsoft.com/office/2006/metadata/properties" ma:root="true" ma:fieldsID="08c19fbe3ac5b325f2b588772b18a08a" ns2:_="" ns3:_="">
    <xsd:import namespace="e591e4b8-d87e-46f2-b65d-674af47c8d4e"/>
    <xsd:import namespace="54ed6347-2866-4686-b5b1-c7df6d3cd5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1e4b8-d87e-46f2-b65d-674af47c8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fba4ee3-10d2-4154-bd15-9737ba1bb1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ed6347-2866-4686-b5b1-c7df6d3cd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54531cb-074b-4b10-9c47-7c0dff069ec7}" ma:internalName="TaxCatchAll" ma:showField="CatchAllData" ma:web="54ed6347-2866-4686-b5b1-c7df6d3cd5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ed6347-2866-4686-b5b1-c7df6d3cd541" xsi:nil="true"/>
    <lcf76f155ced4ddcb4097134ff3c332f xmlns="e591e4b8-d87e-46f2-b65d-674af47c8d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08FA69-8CF5-49D9-A690-DA5CA224099C}"/>
</file>

<file path=customXml/itemProps2.xml><?xml version="1.0" encoding="utf-8"?>
<ds:datastoreItem xmlns:ds="http://schemas.openxmlformats.org/officeDocument/2006/customXml" ds:itemID="{13296C7A-9951-479A-84E3-4148C354B2C1}"/>
</file>

<file path=customXml/itemProps3.xml><?xml version="1.0" encoding="utf-8"?>
<ds:datastoreItem xmlns:ds="http://schemas.openxmlformats.org/officeDocument/2006/customXml" ds:itemID="{A5F1EF9E-1B7F-4B90-A37F-21A19305A457}"/>
</file>

<file path=docProps/app.xml><?xml version="1.0" encoding="utf-8"?>
<Properties xmlns="http://schemas.openxmlformats.org/officeDocument/2006/extended-properties" xmlns:vt="http://schemas.openxmlformats.org/officeDocument/2006/docPropsVTypes">
  <TotalTime>30949</TotalTime>
  <Words>97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Winner do Brasil Ltda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caroline.yumi@atlanticsolutions.com.br</dc:creator>
  <cp:lastModifiedBy>Gustavo Leite</cp:lastModifiedBy>
  <cp:revision>387</cp:revision>
  <cp:lastPrinted>2020-11-19T14:28:08Z</cp:lastPrinted>
  <dcterms:created xsi:type="dcterms:W3CDTF">2016-07-19T18:31:53Z</dcterms:created>
  <dcterms:modified xsi:type="dcterms:W3CDTF">2026-05-14T12:33:58Z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0x0101008032A78465D21943B20E6B7E93116FD5</vt:lpwstr>
  </property>
</Properties>
</file>